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7" r:id="rId9"/>
    <p:sldId id="264" r:id="rId10"/>
    <p:sldId id="265" r:id="rId11"/>
    <p:sldId id="278" r:id="rId12"/>
    <p:sldId id="266" r:id="rId13"/>
    <p:sldId id="275" r:id="rId14"/>
    <p:sldId id="267" r:id="rId15"/>
    <p:sldId id="276" r:id="rId16"/>
    <p:sldId id="268" r:id="rId17"/>
    <p:sldId id="269" r:id="rId18"/>
    <p:sldId id="279" r:id="rId19"/>
    <p:sldId id="280" r:id="rId20"/>
    <p:sldId id="281" r:id="rId21"/>
    <p:sldId id="270" r:id="rId22"/>
    <p:sldId id="283" r:id="rId23"/>
    <p:sldId id="282" r:id="rId24"/>
    <p:sldId id="271" r:id="rId25"/>
    <p:sldId id="272" r:id="rId26"/>
    <p:sldId id="273" r:id="rId27"/>
    <p:sldId id="274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079E1-9870-4689-916E-44EDEF378601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50EF7-FEEB-4CF4-B9AA-651BDD2C895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647C-3865-40A0-BF9A-369FD9EA319B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9E3B5-1C31-4B37-8E54-AACC89D66A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647C-3865-40A0-BF9A-369FD9EA319B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9E3B5-1C31-4B37-8E54-AACC89D66A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647C-3865-40A0-BF9A-369FD9EA319B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9E3B5-1C31-4B37-8E54-AACC89D66A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647C-3865-40A0-BF9A-369FD9EA319B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9E3B5-1C31-4B37-8E54-AACC89D66A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647C-3865-40A0-BF9A-369FD9EA319B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AE49E3B5-1C31-4B37-8E54-AACC89D66A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647C-3865-40A0-BF9A-369FD9EA319B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9E3B5-1C31-4B37-8E54-AACC89D66A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647C-3865-40A0-BF9A-369FD9EA319B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9E3B5-1C31-4B37-8E54-AACC89D66A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647C-3865-40A0-BF9A-369FD9EA319B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9E3B5-1C31-4B37-8E54-AACC89D66A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647C-3865-40A0-BF9A-369FD9EA319B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9E3B5-1C31-4B37-8E54-AACC89D66A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647C-3865-40A0-BF9A-369FD9EA319B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9E3B5-1C31-4B37-8E54-AACC89D66A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3647C-3865-40A0-BF9A-369FD9EA319B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9E3B5-1C31-4B37-8E54-AACC89D66A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97A3647C-3865-40A0-BF9A-369FD9EA319B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AE49E3B5-1C31-4B37-8E54-AACC89D66A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method/max-pooling" TargetMode="External"/><Relationship Id="rId2" Type="http://schemas.openxmlformats.org/officeDocument/2006/relationships/hyperlink" Target="https://paperswithcode.com/method/relu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method/1x1-convolution" TargetMode="External"/><Relationship Id="rId2" Type="http://schemas.openxmlformats.org/officeDocument/2006/relationships/hyperlink" Target="https://paperswithcode.com/method/convolution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00266" y="500042"/>
            <a:ext cx="664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                Presentation On 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158" y="1000108"/>
            <a:ext cx="8572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Speckle Noise Reduction, Segmentation, Prediction Of Abnormality  From</a:t>
            </a:r>
          </a:p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                                         Breast  Ultrasound Images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kgp 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54" y="1857364"/>
            <a:ext cx="1928826" cy="21653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5984" y="4143380"/>
            <a:ext cx="585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     Indian Insitute Of Technology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Kharagpur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5072074"/>
            <a:ext cx="82153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UNDER THE GUIDENCE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:                                                  </a:t>
            </a: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Presented By:</a:t>
            </a: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Dr.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Nirmalya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Ghosh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                                                              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Ashwani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Kumar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singh</a:t>
            </a: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(Assistant Professor)                                                               (21MM62R06)</a:t>
            </a: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 Department Of Electrical Engineering                                Ankur Kumar Jaiswal</a:t>
            </a: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 IIT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Kharagpur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                                                                        (21MM62R08)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5984" y="571480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SEGMENTATION USING U-NET </a:t>
            </a:r>
            <a:endParaRPr lang="en-US" sz="2000" b="1" dirty="0">
              <a:solidFill>
                <a:srgbClr val="FFFF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4348" y="1357298"/>
            <a:ext cx="80010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U-Net evolved from convolution neural network to process the biomedical images.  The task is to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localise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the area of abnormality. The reason it is able to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localise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the area and distinguish the borders is by doing  classification on every pixel.</a:t>
            </a:r>
          </a:p>
          <a:p>
            <a:pPr algn="just"/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It is basically a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convolutional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neural network consisting of contracting and expansive paths. It consists of the repeated application of two 3x3 convolutions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each followed by a rectified linear unit (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  <a:hlinkClick r:id="rId2"/>
              </a:rPr>
              <a:t>ReLU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) and a 2x2 </a:t>
            </a:r>
            <a:r>
              <a:rPr lang="en-US" sz="2000" dirty="0" smtClean="0">
                <a:latin typeface="Calibri" pitchFamily="34" charset="0"/>
                <a:cs typeface="Calibri" pitchFamily="34" charset="0"/>
                <a:hlinkClick r:id="rId3"/>
              </a:rPr>
              <a:t>max pooling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operation with stride 2 for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downsampling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algn="just"/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At each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downsampling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step, we double the number of feature channels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000" dirty="0">
                <a:latin typeface="Calibri" pitchFamily="34" charset="0"/>
                <a:cs typeface="Calibri" pitchFamily="34" charset="0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0440" y="571480"/>
            <a:ext cx="88135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  Every step in the expansive path consists of an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upsampling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of the feature</a:t>
            </a: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  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mapfollowed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by a 2x2 </a:t>
            </a:r>
            <a:r>
              <a:rPr lang="en-US" sz="2000" dirty="0" smtClean="0">
                <a:latin typeface="Calibri" pitchFamily="34" charset="0"/>
                <a:cs typeface="Calibri" pitchFamily="34" charset="0"/>
                <a:hlinkClick r:id="rId2"/>
              </a:rPr>
              <a:t>convolution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(“up-convolution”) that halves the  </a:t>
            </a: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   number of  feature channels, a concatenation with the correspondingly</a:t>
            </a: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   cropped feature  map from the contracting path, and two 3x3 convolutions, </a:t>
            </a: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   each followed by a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ReLU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algn="just"/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 At the final layer, a </a:t>
            </a:r>
            <a:r>
              <a:rPr lang="en-US" sz="2000" dirty="0" smtClean="0">
                <a:latin typeface="Calibri" pitchFamily="34" charset="0"/>
                <a:cs typeface="Calibri" pitchFamily="34" charset="0"/>
                <a:hlinkClick r:id="rId3"/>
              </a:rPr>
              <a:t>1x1 convolution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is used to map each 64-component feature </a:t>
            </a: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  vector to the desired number of classes.</a:t>
            </a:r>
          </a:p>
          <a:p>
            <a:pPr algn="just"/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  In total the network has 23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convolutional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layers.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lh6.googleusercontent.com/NRMXXpOYhpNdm__o2sy_lNI5eI9FnU4oFLB83dBu4UAZPhs7RMy_w7lCz25kPmmYk-9ch4e0llsCIXhYcxi3ITgPo4kuDUs8bNRnhAXYfi_dN93idSmeIEIsYmd9QcFPlpKaaWS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28"/>
            <a:ext cx="8929718" cy="62865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are Convolutional Neural Networks? | IB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000240"/>
            <a:ext cx="8001056" cy="500066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57158" y="214290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Convolution :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282" y="642918"/>
            <a:ext cx="86095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 The convolution operation calculates the sum of the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element-wise multiplication</a:t>
            </a: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 between the input matrix and kernel matrix.  The  depth of the image increases.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 A convolution operation forms a many-to-one relationship.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lh6.googleusercontent.com/vOf4xBnAL6Ua7PPpu3Abhhd97xgzT_mlmKnk5y4aou_lfBzq_s31r8YNdnTfBmuVzryGJefNNE7ZUUvNbMq5zziwpYATnaeYFmYzkluEQ7EEpKoQDKy32YKSVejFNv6ydV35sVj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071810"/>
            <a:ext cx="7750290" cy="3429024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71472" y="642918"/>
            <a:ext cx="2928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MaxPooling</a:t>
            </a:r>
            <a:r>
              <a:rPr lang="en-US" sz="2000" b="1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:</a:t>
            </a:r>
            <a:endParaRPr lang="en-US" sz="2000" b="1" dirty="0">
              <a:solidFill>
                <a:srgbClr val="FFFF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4348" y="1357298"/>
            <a:ext cx="82550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The idea to do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maxpooling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is to retain the  key information corresponding to</a:t>
            </a: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Significant features that model should learn and at the same time reduce the </a:t>
            </a: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Image size by getting rid of insignificant information.  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214290"/>
            <a:ext cx="5091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Transposed Convolution or Up Sampling</a:t>
            </a:r>
            <a:endParaRPr lang="en-US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857232"/>
            <a:ext cx="86695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  The transposed convolution operation forms the same connectivity as the normal </a:t>
            </a: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convolution but in the backward direction.</a:t>
            </a:r>
          </a:p>
          <a:p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  It expands the size of images.  Basically, it does some padding on the original image followed by a convolution operation.</a:t>
            </a:r>
          </a:p>
          <a:p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  It maintains the one to many relations. 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3797" name="Picture 5" descr="C:\Users\ANKUR\Downloads\Project_Report\Denoising_Autoencoder\On_noisy_images\1_kOThnLR8Fge_AJcHrkR3dg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3416300"/>
            <a:ext cx="6261100" cy="3441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crop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928670"/>
            <a:ext cx="8501122" cy="2489004"/>
          </a:xfrm>
          <a:prstGeom prst="rect">
            <a:avLst/>
          </a:prstGeom>
        </p:spPr>
      </p:pic>
      <p:pic>
        <p:nvPicPr>
          <p:cNvPr id="3" name="Picture 2" descr="output_crop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0" y="3786190"/>
            <a:ext cx="8358246" cy="2528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2844" y="142853"/>
            <a:ext cx="6929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Segmentation Result:</a:t>
            </a: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s://lh6.googleusercontent.com/PFW4sEF8axMxkP1QDAhh2tNp2fkdUnYSHshCdfKk_6GcqgcExGg9xboGX3iH2c8FJtS_VBdj8hcA2BcKY7qc_VVrMXExUY4R0SGjvA5aM4tDuN4Wt-MxcU-YKSSKSF9bv86eyTw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0"/>
            <a:ext cx="7715304" cy="2671767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714480" y="2714620"/>
            <a:ext cx="4786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                                    Loss Vs Epochs</a:t>
            </a:r>
            <a:endParaRPr lang="en-US" sz="2000" dirty="0">
              <a:solidFill>
                <a:srgbClr val="FFFF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5604" name="Picture 4" descr="https://lh6.googleusercontent.com/V6Wg9O85qOSlARK9lx3D6VGpB8kDCekVphA3gjzqIPREN1JvaNRLkHbeaCzT45whNuhdcEtxGYjcA7Oo2ddYQ2Bb4iLUu4K4rFZW9kTItDVYdtkdfQm2a7u059MB-1UmUwLLsC3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143248"/>
            <a:ext cx="7752562" cy="293131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71538" y="6215082"/>
            <a:ext cx="7215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                                              </a:t>
            </a:r>
            <a:r>
              <a:rPr lang="en-US" sz="2000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Accuracy </a:t>
            </a:r>
            <a:r>
              <a:rPr lang="en-US" sz="2000" dirty="0" err="1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vs</a:t>
            </a:r>
            <a:r>
              <a:rPr lang="en-US" sz="2000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 Epochs</a:t>
            </a:r>
            <a:endParaRPr lang="en-US" sz="2000" dirty="0">
              <a:solidFill>
                <a:srgbClr val="FFFF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428604"/>
            <a:ext cx="371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Image Preprocessing</a:t>
            </a:r>
            <a:endParaRPr lang="en-US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720" y="857232"/>
            <a:ext cx="366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 Image Enhancement Methods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5842" name="Picture 2" descr="https://lh5.googleusercontent.com/RHzHDvmJOiGNtTJuqsyIgjAFhvfZOxGWxulxP6z7-m21y6rgM6kjh33IanPSM3F7CDssZhbvsPTuFyiqQlRynpyPl2oIEPh9AsPhyELxedEdxQBgcUiHybTULI5pIPR6mS1R0RP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285992"/>
            <a:ext cx="6363390" cy="1466851"/>
          </a:xfrm>
          <a:prstGeom prst="rect">
            <a:avLst/>
          </a:prstGeom>
          <a:noFill/>
        </p:spPr>
      </p:pic>
      <p:pic>
        <p:nvPicPr>
          <p:cNvPr id="35844" name="Picture 4" descr="https://lh3.googleusercontent.com/GgTccb806O7ayFSiaZWH9pJXyQMa_P521i_KE8JOzLckh2N3a41ElkL6PaUQ9aCkSTenrX2qPQvxMH91wh2LtIEs2IO9HE5Yt7Ma_kWqz9BrWTfpP3kOEmGLttDK75YR4X3FTX5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4071942"/>
            <a:ext cx="6429420" cy="23622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428728" y="1500174"/>
            <a:ext cx="2113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 Grayscale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Images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s://lh5.googleusercontent.com/AHC4ExdynOTiwfEgJh1aXdIkOReJiycKWrwDLhzwia4QmaVmmWn8JJxboSSq4YnkmFZbcESuhEeUUcXFF3-ewRUWpmGKz7Fof5y1ZnMhJJkFuWK2PWKV7rzQugDHJXQLk0X4e0LJ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5227721"/>
            <a:ext cx="7358114" cy="163027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57224" y="4786322"/>
            <a:ext cx="4786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Adaptive Histogram Equalization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4348" y="357166"/>
            <a:ext cx="2577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Histogram Equalization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7892" name="Picture 4" descr="https://lh6.googleusercontent.com/J_M_8ULqYnKzAvL3fxjEVY5BXaocPwtMrBUMrzHxf4iwaJ5MZX2rj_U8BrEFWSADecLbZvvd4itLO7FbpQ7SkrXAxmsXmPrKUJ5fSb_eDPv2ORViNXKM1jh0giNzFQ-2AU_Jo57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785794"/>
            <a:ext cx="7437775" cy="1714512"/>
          </a:xfrm>
          <a:prstGeom prst="rect">
            <a:avLst/>
          </a:prstGeom>
          <a:noFill/>
        </p:spPr>
      </p:pic>
      <p:pic>
        <p:nvPicPr>
          <p:cNvPr id="37894" name="Picture 6" descr="https://lh4.googleusercontent.com/Ewc9ThWbwCfZy3y7mfhI7vxHuaE-0zginBZvBWBJF80Vi8EDj77zACqABBKcXgdG28TAVANz71RoaGC6JCnesxamd4zU6eOBUFQgbXrIUBt6ThQDP074-F4GrBGhscaQBWNacBU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2571744"/>
            <a:ext cx="7500990" cy="20898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2976" y="571480"/>
            <a:ext cx="557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                                      OUTLINES:</a:t>
            </a:r>
            <a:endParaRPr lang="en-US" sz="2000" b="1" dirty="0">
              <a:solidFill>
                <a:srgbClr val="FFFF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1643050"/>
            <a:ext cx="550072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INTRODUCTION</a:t>
            </a: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OBJECTIVE</a:t>
            </a: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SPECKLE NOISE REDUCTION</a:t>
            </a: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IMAGE SEGMENTATION</a:t>
            </a: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CLASSIFICATION USING MACHINE LEARNING</a:t>
            </a: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RESULTS</a:t>
            </a: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CONCLUSION</a:t>
            </a: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REFERENCES</a:t>
            </a: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44" y="0"/>
            <a:ext cx="278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Sobel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edge detection</a:t>
            </a:r>
          </a:p>
        </p:txBody>
      </p:sp>
      <p:pic>
        <p:nvPicPr>
          <p:cNvPr id="38914" name="Picture 2" descr="https://lh5.googleusercontent.com/sQ_oSIEEbf-3-KAZnE95X0g9GzjI8XyOOXpIGDPIm7sO_n7HZS7gJMQ_RbGyfPG2Gn3dfMGcebNZvbhSHoJ5889rDNxWmPf9wrU6ask5LuBlWB-1gJaIdKWLA-clZz8Nx5lldmu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7166"/>
            <a:ext cx="8072494" cy="1860824"/>
          </a:xfrm>
          <a:prstGeom prst="rect">
            <a:avLst/>
          </a:prstGeom>
          <a:noFill/>
        </p:spPr>
      </p:pic>
      <p:pic>
        <p:nvPicPr>
          <p:cNvPr id="38916" name="Picture 4" descr="https://lh6.googleusercontent.com/hpj_b6G85gde0988SW35ADpKJGC6K86xxUB-91eFRSjk_LAih0jvzGtQhcxTWQywh0SRUBGV4Ox14FrMmci2cEFpo66yVe1km7hlTvvjRO2yvximpJj7-aMOhLqPe1kxb3ju7Dj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500438"/>
            <a:ext cx="8215338" cy="189375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 rot="10800000" flipV="1">
            <a:off x="142844" y="2928934"/>
            <a:ext cx="2071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Otsu’s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Binarization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2976" y="571480"/>
            <a:ext cx="628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      </a:t>
            </a:r>
            <a:r>
              <a:rPr lang="en-US" sz="2000" b="1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CLASSIFICATION  USING MACHINE LEARNING </a:t>
            </a:r>
            <a:endParaRPr lang="en-US" sz="2000" b="1" dirty="0">
              <a:solidFill>
                <a:srgbClr val="FFFF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472" y="1857364"/>
            <a:ext cx="6072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Logistic Regression: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Flowchart-of-logistic-regres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1" y="2786058"/>
            <a:ext cx="4822065" cy="3857652"/>
          </a:xfrm>
          <a:prstGeom prst="rect">
            <a:avLst/>
          </a:prstGeom>
        </p:spPr>
      </p:pic>
      <p:pic>
        <p:nvPicPr>
          <p:cNvPr id="5" name="Picture 4" descr="The-flowchart-of-K-nearest-neighbor-classifier-proced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8" y="2285992"/>
            <a:ext cx="2619375" cy="44291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72132" y="1571612"/>
            <a:ext cx="27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KNN Classifier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Python Decision Tree Classification Tutorial: Scikit-Learn  DecisionTreeClassifier - DataCa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714488"/>
            <a:ext cx="7575513" cy="4500594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00034" y="642918"/>
            <a:ext cx="2622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Decision Tree Classifier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s://lh5.googleusercontent.com/ION8mwwBw6WDxk9mM7yQNcRASeTv-g4eAh2W6XIOSgM7agM_oYQBE_47GafG-awNjqgM13YL2Ju0W4NJ7ACmT2NHXq78r73_dO4nTHI4s6IQDJMWsZr3d3DguM9t_a7Enossaj9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357166"/>
            <a:ext cx="6587090" cy="62716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s://lh5.googleusercontent.com/onzOP5jtXbUhr8tMl_IXnzM1CCOtGq9k9XA1OXk9hO6UTqLvAs-URZf5g1p6NxVHMkbKJYSlkxE_EFLFeBRfCkbAwuZYzRfEv9bZ6Pb2Sx27gZ3GzgNiekfWhRL60eJ-Ohx8JhZ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7" y="928670"/>
            <a:ext cx="6932783" cy="542928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071538" y="500042"/>
            <a:ext cx="628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                                           </a:t>
            </a:r>
            <a:r>
              <a:rPr lang="en-US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RESULTS:</a:t>
            </a:r>
            <a:endParaRPr lang="en-US" dirty="0">
              <a:solidFill>
                <a:srgbClr val="FFFF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s://lh4.googleusercontent.com/8UC5jkjiLAYZNnWR-oru6I-QH6kXU5yi-p1DzbvRYAGcHVwKMSuQExGeZah8iJNcexBYASsl9NqqTn_0tJRykgQk-0tbPuyXODAHEnPpmWu3kyyxt_MJnMGgmDNE4w5bO4-dx4xz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313727"/>
            <a:ext cx="7643867" cy="64014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1604" y="857232"/>
            <a:ext cx="5643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                         </a:t>
            </a:r>
            <a:r>
              <a:rPr lang="en-US" sz="2000" b="1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CONCLUSION:</a:t>
            </a:r>
            <a:endParaRPr lang="en-US" sz="2000" b="1" dirty="0">
              <a:solidFill>
                <a:srgbClr val="FFFF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2910" y="1785926"/>
            <a:ext cx="80010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Calibri" pitchFamily="34" charset="0"/>
                <a:cs typeface="Calibri" pitchFamily="34" charset="0"/>
              </a:rPr>
              <a:t>We can conclude from our project that image preprocessing is a very essential step before performing tasks like segmentation and classification. </a:t>
            </a: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We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can also conclude that preprocessing techniques like image enhancement and edge detection also have shown good results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The Gray co-occurrence matrix(GLCM) features like energy , entropy, contrast, correlation, homogeneity etc performed a nice task to find relation between the pixels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Applying Machine learning algorithms like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Logistic Regression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and  KNN using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features, showed average results.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8794" y="857232"/>
            <a:ext cx="6000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                              REFERENCES</a:t>
            </a:r>
            <a:endParaRPr lang="en-US" sz="2000" b="1" dirty="0">
              <a:solidFill>
                <a:srgbClr val="FFFF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2000240"/>
            <a:ext cx="72866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sz="2000" u="sng" dirty="0">
                <a:latin typeface="Calibri" pitchFamily="34" charset="0"/>
                <a:cs typeface="Calibri" pitchFamily="34" charset="0"/>
              </a:rPr>
              <a:t>https://link.springer.com/chapter/10.1007/978-3-319-24574-4_28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en-US" sz="2000" u="sng" dirty="0">
                <a:latin typeface="Calibri" pitchFamily="34" charset="0"/>
                <a:cs typeface="Calibri" pitchFamily="34" charset="0"/>
              </a:rPr>
              <a:t>https://ieeexplore.ieee.org/document/9302250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en-US" sz="2000" u="sng" dirty="0">
                <a:latin typeface="Calibri" pitchFamily="34" charset="0"/>
                <a:cs typeface="Calibri" pitchFamily="34" charset="0"/>
              </a:rPr>
              <a:t>https://reader.elsevier.com/reader/sd/pii/S2352340919312181?token=5743E39           134AD964B3FF59190B2F0DBF022A8513A51E419C6A6A3E99B01A975E31B49998C88EB84952B0A4B193C10440C&amp;originRegion=eu-west-1&amp;originCreation=20220411190137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14612" y="2714620"/>
            <a:ext cx="3714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Calibri" pitchFamily="34" charset="0"/>
                <a:cs typeface="Calibri" pitchFamily="34" charset="0"/>
              </a:rPr>
              <a:t>Thank You !!!!</a:t>
            </a:r>
            <a:endParaRPr lang="en-US" sz="4000" b="1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3042" y="714356"/>
            <a:ext cx="5143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                           INTRODUCTION</a:t>
            </a:r>
            <a:endParaRPr lang="en-US" sz="2000" b="1" dirty="0">
              <a:solidFill>
                <a:srgbClr val="FFFF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8662" y="1928802"/>
            <a:ext cx="76438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Ultrasound Imaging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is one of the key medical diagnostic tools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because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of a number of advantages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 non-invasive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free of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radiation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economical and real-time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US  images have unique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challenges that include low imaging quality and high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variability</a:t>
            </a: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Deep learning and Machine learning  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in medical US analysis have involved various tasks, such as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classification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, segmentation,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detection.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1604" y="1000108"/>
            <a:ext cx="4572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                                 OBJECTIVE</a:t>
            </a:r>
          </a:p>
          <a:p>
            <a:endParaRPr lang="en-US" sz="2000" b="1" dirty="0">
              <a:solidFill>
                <a:srgbClr val="FFFF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0034" y="1928802"/>
            <a:ext cx="86439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Project have three objectives :</a:t>
            </a: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 Remove the speckle noise from US image.</a:t>
            </a: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 Segment out the cancerous Region.</a:t>
            </a: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 US images classification using Machine Learning 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71604" y="1071546"/>
            <a:ext cx="571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                   SPECKLE NOISE REDUCTION</a:t>
            </a:r>
          </a:p>
          <a:p>
            <a:endParaRPr lang="en-US" sz="2000" b="1" dirty="0">
              <a:solidFill>
                <a:srgbClr val="FFFF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4414" y="1928802"/>
            <a:ext cx="69294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Speckle Noise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is caused by the </a:t>
            </a:r>
            <a:r>
              <a:rPr lang="en-US" sz="2000" b="1" dirty="0">
                <a:latin typeface="Calibri" pitchFamily="34" charset="0"/>
                <a:cs typeface="Calibri" pitchFamily="34" charset="0"/>
              </a:rPr>
              <a:t>scattering of waves from the surface of small structures within a certain </a:t>
            </a: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tissue.</a:t>
            </a:r>
          </a:p>
          <a:p>
            <a:pPr algn="just"/>
            <a:endParaRPr lang="en-US" sz="2000" b="1" dirty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000" dirty="0">
                <a:latin typeface="Calibri" pitchFamily="34" charset="0"/>
                <a:cs typeface="Calibri" pitchFamily="34" charset="0"/>
              </a:rPr>
              <a:t>An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Autoencoder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is an unsupervised learning technique for neural networks that learns efficient data representations (encoding) by training the network to ignore signal “noise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.”</a:t>
            </a: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000" dirty="0">
                <a:latin typeface="Calibri" pitchFamily="34" charset="0"/>
                <a:cs typeface="Calibri" pitchFamily="34" charset="0"/>
              </a:rPr>
              <a:t> 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It Extract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features by compressing the image in the encoder part of the network. After the operation is performed, in the decoding part. The compressed image is restored to its original size. </a:t>
            </a: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algn="just"/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Autoencoder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can be used for </a:t>
            </a:r>
            <a:r>
              <a:rPr lang="en-US" sz="2000" b="1" dirty="0">
                <a:latin typeface="Calibri" pitchFamily="34" charset="0"/>
                <a:cs typeface="Calibri" pitchFamily="34" charset="0"/>
              </a:rPr>
              <a:t>image </a:t>
            </a:r>
            <a:r>
              <a:rPr lang="en-US" sz="2000" b="1" dirty="0" err="1">
                <a:latin typeface="Calibri" pitchFamily="34" charset="0"/>
                <a:cs typeface="Calibri" pitchFamily="34" charset="0"/>
              </a:rPr>
              <a:t>denoising</a:t>
            </a:r>
            <a:r>
              <a:rPr lang="en-US" sz="2000" b="1" dirty="0">
                <a:latin typeface="Calibri" pitchFamily="34" charset="0"/>
                <a:cs typeface="Calibri" pitchFamily="34" charset="0"/>
              </a:rPr>
              <a:t>, image </a:t>
            </a: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compression.</a:t>
            </a:r>
          </a:p>
          <a:p>
            <a:pPr algn="just"/>
            <a:endParaRPr lang="en-US" sz="2000" b="1" dirty="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sz="2000" b="1" dirty="0" smtClean="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sz="2000" b="1" dirty="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sz="2000" b="1" dirty="0" smtClean="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eCJRDl868hci4IbPaFWU69-gIjISWh1WgkpY1YHB3mnkexOSHOaG8IQeG7RB6jIve1H_ZvzLbPjtm-GyB6jIbG8Xsjz9enNemBGvOcaG-gJXAxvxxaYqENx5gks9BTD6EYknDOx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643050"/>
            <a:ext cx="7170438" cy="4500594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928662" y="5357826"/>
            <a:ext cx="75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57224" y="714356"/>
            <a:ext cx="31499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Autoencoder</a:t>
            </a:r>
            <a:r>
              <a:rPr lang="en-US" sz="2000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  Block Diagram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lh5.googleusercontent.com/-iSUPtfT1wA5O9JSPhUmUSd-Y3KUCMp9JLZxK7yr6kZFjGIE4R_kKpPOhBY_0lh5xoXyeMt9vcdm4mLvEqNBPZSCSwaG6ywy2iQDndPkbPoQ8mohUnb8w5bStZmEbC1YNMuTPa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809796"/>
            <a:ext cx="7121682" cy="576247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85720" y="285728"/>
            <a:ext cx="6572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       </a:t>
            </a:r>
            <a:r>
              <a:rPr lang="en-US" sz="2000" b="1" dirty="0" err="1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Autoencoder</a:t>
            </a:r>
            <a:r>
              <a:rPr lang="en-US" sz="2000" b="1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  Output</a:t>
            </a:r>
            <a:endParaRPr lang="en-US" sz="2000" b="1" dirty="0">
              <a:solidFill>
                <a:srgbClr val="FFFF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ANKUR\Downloads\Project_Report\Denoising_Autoencoder\On_noisy_images\parameter_nois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4572008"/>
            <a:ext cx="7897813" cy="1685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00034" y="3929066"/>
            <a:ext cx="1523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Parameter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4819" name="Picture 3" descr="C:\Users\ANKUR\Downloads\Project_Report\Denoising_Autoencoder\On_noisy_images\comparison_noisy_filter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2908" y="1142984"/>
            <a:ext cx="9286908" cy="27559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85720" y="500042"/>
            <a:ext cx="3244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Comparison with other filters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lh4.googleusercontent.com/zjkUCyZj62xA-ZB96l84ze37w1EAKkYdTleiFw5Ip5X0XJDjjSKK8sIRDXZAyBo9jV8G_3blh0kjdF2NSJh-fbw2J8wWAZXCW8JWr7grhze6Q_BaH1Qgj61fcQnLrp_EpIG295y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785794"/>
            <a:ext cx="6286544" cy="623123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57224" y="5357826"/>
            <a:ext cx="75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                       </a:t>
            </a:r>
            <a:r>
              <a:rPr lang="en-US" dirty="0" smtClean="0">
                <a:solidFill>
                  <a:srgbClr val="FFFF00"/>
                </a:solidFill>
              </a:rPr>
              <a:t>Loss Vs Epoch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44" y="214290"/>
            <a:ext cx="234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Loss Vs Epochs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692</TotalTime>
  <Words>538</Words>
  <Application>Microsoft Office PowerPoint</Application>
  <PresentationFormat>On-screen Show (4:3)</PresentationFormat>
  <Paragraphs>126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Apex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ANKUR</cp:lastModifiedBy>
  <cp:revision>14</cp:revision>
  <dcterms:created xsi:type="dcterms:W3CDTF">2022-04-16T03:41:57Z</dcterms:created>
  <dcterms:modified xsi:type="dcterms:W3CDTF">2022-04-17T08:01:17Z</dcterms:modified>
</cp:coreProperties>
</file>